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1" r:id="rId2"/>
    <p:sldMasterId id="2147483736" r:id="rId3"/>
    <p:sldMasterId id="2147483723" r:id="rId4"/>
  </p:sldMasterIdLst>
  <p:notesMasterIdLst>
    <p:notesMasterId r:id="rId20"/>
  </p:notesMasterIdLst>
  <p:sldIdLst>
    <p:sldId id="300" r:id="rId5"/>
    <p:sldId id="258" r:id="rId6"/>
    <p:sldId id="301" r:id="rId7"/>
    <p:sldId id="302" r:id="rId8"/>
    <p:sldId id="303" r:id="rId9"/>
    <p:sldId id="305" r:id="rId10"/>
    <p:sldId id="299" r:id="rId11"/>
    <p:sldId id="310" r:id="rId12"/>
    <p:sldId id="313" r:id="rId13"/>
    <p:sldId id="314" r:id="rId14"/>
    <p:sldId id="315" r:id="rId15"/>
    <p:sldId id="309" r:id="rId16"/>
    <p:sldId id="311" r:id="rId17"/>
    <p:sldId id="312" r:id="rId18"/>
    <p:sldId id="261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330540-A941-4811-9A3D-41AB12626977}">
  <a:tblStyle styleId="{0B330540-A941-4811-9A3D-41AB126269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>
      <p:cViewPr varScale="1">
        <p:scale>
          <a:sx n="77" d="100"/>
          <a:sy n="77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b189b7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8" name="Google Shape;68;g54b189b7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738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b189b7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8" name="Google Shape;68;g54b189b7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498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b189b7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8" name="Google Shape;68;g54b189b7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297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b189b7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8" name="Google Shape;68;g54b189b7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735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541f7a6d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5541f7a6d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440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uFillTx/>
            </a:endParaRPr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964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uFillTx/>
            </a:endParaRPr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4109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uFillTx/>
            </a:endParaRPr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324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uFillTx/>
            </a:endParaRPr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409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b189b7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8" name="Google Shape;68;g54b189b7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16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b189b7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8" name="Google Shape;68;g54b189b7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13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b189b7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8" name="Google Shape;68;g54b189b7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5998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b189b7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68" name="Google Shape;68;g54b189b7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5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5E9B-D1D7-41E5-954D-3BF7A1CA0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EU for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6189F-0685-4936-9ABA-BB8E6110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CFE56-4C92-4817-BA61-F511DB72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0AEF4A-6721-41EF-B379-26DB3F75D1DE}" type="datetime1">
              <a:rPr lang="en-US" smtClean="0"/>
              <a:t>12/10/2019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3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9FB2-B943-4B70-918E-A7C546CE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37910-C41F-4206-8D89-93530BD9E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9788B-321A-4D2B-89CA-FFF09C6EE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BC185-F2C2-4480-972A-CA0441537A4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753C6-DD6B-4D34-8154-498CED5D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9452B-1A94-4DE7-BC6B-2DFDF64A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B2084-054A-4614-89F6-710DE4E9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3B0C-2104-4686-BC00-52BB96CA7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58D2-5A91-4524-A420-C90025B2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EAB6-899E-4667-93D8-C81C677AAD30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ED1C5-5A43-4F8F-9E84-EC007ED9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774FA-5421-497B-8577-46F81F85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8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8C23-5D05-46CD-BFA4-8CF3F579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314E-2E61-47CF-AC54-381C6573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1E58D-A253-44A9-8EB6-79EA077E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7D0C7-4DA1-424F-9640-AD5597F5F4A7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8388A-1070-4EA1-9DF6-AEFA0065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D7039-4994-420A-B539-660EF4F1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B9B2-5BF6-4B02-8563-D0268E92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2F25D-7F13-4F2B-9AB0-335F7B111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794E1-21C2-4012-BD3C-1CBDE3CBA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DE2A5-BFB8-4AF1-B528-86EEF01BF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FF234-21B3-4AC7-9CB6-6FFDCBA478B7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53B65-9A71-4504-9B64-0BFE8FA0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CAB65-F28B-4714-A1BF-7634C45B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8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C689-02A4-4C3B-AA2B-1D53028F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4E4ED-EF5C-4E42-BF82-0C7A7BF93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7D9E1-F54C-44A5-BDCC-E8BDEF202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52620-14FB-4E34-9ECA-5933558C1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D0DF42-DAED-40D5-986C-4FCFCABB2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DBC0B-1004-479D-B0EB-CE7FB570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A0E42-DC00-4E1C-9AC4-D7FB30AF72CD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A6D1F5-BAD6-427C-A133-BD94256B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6B651-C277-430E-B846-E463977F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0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74E30-F280-499B-B12C-A2DFBE66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ACB99-7F57-4670-8A65-F1DD8DF4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F567-FE93-4271-84BB-F8BBA0F826F3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B8487-49F3-4D26-8C9A-BB6FB5C5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195FE-4E55-4A0C-8EBD-5A449E8A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8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C26CC-4093-47C1-A977-93A66D01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1F3D-09D3-4537-AEBF-B84EA22CDA34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223306-25C3-4F4F-8139-4E979B66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2DC1C-AA62-4D0E-86C1-A48851CB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53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AAE1-4FCB-4FB5-B887-D6B9E531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8F044-D396-4DF1-9015-B35ED8BF3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BDEC9-8049-49D0-8FD8-DEB3B87F3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F0377-56B7-43D4-8E2E-E03DFDC2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5511-A344-4350-A4F6-C69641633417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1948A-8088-46E6-BBAA-E5313A15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4611A-1E92-4C88-AEC4-0CB1F701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2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/>
          </p:cNvSpPr>
          <p:nvPr/>
        </p:nvSpPr>
        <p:spPr>
          <a:xfrm>
            <a:off x="115119" y="6537870"/>
            <a:ext cx="342081" cy="25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0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ACD0-D44F-4FFD-9BE7-A2C594AE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0BDA7-A2A7-48EA-95D9-3AE8A8A64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123D7-3100-4860-A31C-1BD695035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8B9B4-2DC4-4726-93C8-ACEA9ECB8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CB14-5AED-4AEA-83BA-AE1CF466D747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1571B-C316-45E0-8B50-16842854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87440-ED29-4819-8A78-7185FF6E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7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56C4-C9F6-4896-8185-7E45C2FA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C96E8-7C3D-4583-8E89-23298513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9DFA8-56E3-4EE5-B8BF-F9F2815A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CD7C-93B6-465A-A97F-A4DC2BFE9234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5D01E-3EC6-4A2B-8E7E-84FE66C3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A691B-0F68-4A2F-8061-B0F8E248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77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83444-CFB5-4757-91D5-8E8F82DC3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ABF63-040A-4BDA-B465-4E60310B4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B48B1-2F9F-4D18-A8A9-AE26D074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178A-5FB1-4E56-B3C5-B2BBA41CE4AC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1A18D-1DD6-42F9-B1F6-CDAD0A0F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9A1AC-B750-4000-AF32-8539A782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47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5E9B-D1D7-41E5-954D-3BF7A1CA0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EU for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6189F-0685-4936-9ABA-BB8E6110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CFE56-4C92-4817-BA61-F511DB72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3CB4FC-1193-4E53-9509-CF9C547748D2}" type="datetime1">
              <a:rPr lang="en-US" smtClean="0"/>
              <a:t>12/10/2019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0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uFillTx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  <a:uFillTx/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uFillTx/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uFillTx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5927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/>
          </p:cNvSpPr>
          <p:nvPr/>
        </p:nvSpPr>
        <p:spPr>
          <a:xfrm>
            <a:off x="115119" y="6537870"/>
            <a:ext cx="342081" cy="25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0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39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433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085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99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8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828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uFillTx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uFillTx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681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00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469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114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5E9B-D1D7-41E5-954D-3BF7A1CA0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EU for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6189F-0685-4936-9ABA-BB8E61106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CFE56-4C92-4817-BA61-F511DB72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0F34F3-C729-4C69-BA45-68970805659B}" type="datetime1">
              <a:rPr lang="en-US" smtClean="0"/>
              <a:t>12/10/2019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AE714C-521E-425D-8627-E1F76D6AD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23463"/>
            <a:ext cx="2658794" cy="7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59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uFillTx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  <a:uFillTx/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  <a:uFillTx/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  <a:uFillTx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487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/>
          </p:cNvSpPr>
          <p:nvPr/>
        </p:nvSpPr>
        <p:spPr>
          <a:xfrm>
            <a:off x="115119" y="6537870"/>
            <a:ext cx="342081" cy="25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000" b="1" i="0" u="none" strike="noStrike" cap="none">
                <a:solidFill>
                  <a:schemeClr val="lt1"/>
                </a:solidFill>
                <a:uFillTx/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1" i="0" u="none" strike="noStrike" cap="none">
              <a:solidFill>
                <a:schemeClr val="lt1"/>
              </a:solidFill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579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020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96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344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916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57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uFillTx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uFillTx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427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453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818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28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uFillTx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uFillTx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uFillTx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5966F-20D6-4192-99CB-B2DB4CFE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0C1E3-E244-42AB-9AD7-E0FBFBE42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8D3CA-F791-4F11-9236-768F7074C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3A70-A67F-4491-BB09-25223933540E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53624-08CC-4E87-BDBD-788C2B3CD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05BC-7C65-4F99-B67B-7B3709FFA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EF38-A1EF-4971-B2B6-9202DF0E1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 descr="hor_blaa_stripe.jpg"/>
          <p:cNvPicPr preferRelativeResize="0"/>
          <p:nvPr/>
        </p:nvPicPr>
        <p:blipFill rotWithShape="1">
          <a:blip r:embed="rId14"/>
          <a:srcRect/>
          <a:stretch/>
        </p:blipFill>
        <p:spPr>
          <a:xfrm>
            <a:off x="0" y="6498336"/>
            <a:ext cx="9144000" cy="359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234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 descr="hor_blaa_stripe.jpg"/>
          <p:cNvPicPr preferRelativeResize="0"/>
          <p:nvPr/>
        </p:nvPicPr>
        <p:blipFill rotWithShape="1">
          <a:blip r:embed="rId14"/>
          <a:srcRect/>
          <a:stretch/>
        </p:blipFill>
        <p:spPr>
          <a:xfrm>
            <a:off x="0" y="6498336"/>
            <a:ext cx="9144000" cy="359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2783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;p13">
            <a:extLst>
              <a:ext uri="{FF2B5EF4-FFF2-40B4-BE49-F238E27FC236}">
                <a16:creationId xmlns:a16="http://schemas.microsoft.com/office/drawing/2014/main" id="{43E63510-02F7-4FDC-B8CD-4170231A99FC}"/>
              </a:ext>
            </a:extLst>
          </p:cNvPr>
          <p:cNvSpPr txBox="1">
            <a:spLocks/>
          </p:cNvSpPr>
          <p:nvPr/>
        </p:nvSpPr>
        <p:spPr>
          <a:xfrm>
            <a:off x="1000164" y="751538"/>
            <a:ext cx="77724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2813"/>
            <a:r>
              <a:rPr lang="en-GB" sz="3200" i="1" dirty="0">
                <a:solidFill>
                  <a:schemeClr val="tx1"/>
                </a:solidFill>
                <a:latin typeface="Myriad Pro" pitchFamily="34" charset="0"/>
              </a:rPr>
              <a:t>REFORMING DOCTORAL STUDIES IN MONTENEGRO AND ALBANIA</a:t>
            </a:r>
          </a:p>
          <a:p>
            <a:pPr algn="ctr" defTabSz="912813"/>
            <a:r>
              <a:rPr lang="en-GB" sz="3200" i="1" dirty="0">
                <a:solidFill>
                  <a:schemeClr val="tx1"/>
                </a:solidFill>
                <a:latin typeface="Myriad Pro" pitchFamily="34" charset="0"/>
              </a:rPr>
              <a:t>GOOD PRACTICE PARADIGM</a:t>
            </a:r>
          </a:p>
        </p:txBody>
      </p:sp>
      <p:sp>
        <p:nvSpPr>
          <p:cNvPr id="5" name="Google Shape;51;p13">
            <a:extLst>
              <a:ext uri="{FF2B5EF4-FFF2-40B4-BE49-F238E27FC236}">
                <a16:creationId xmlns:a16="http://schemas.microsoft.com/office/drawing/2014/main" id="{19E24B89-C4FB-4C38-9A66-E44849B5BE08}"/>
              </a:ext>
            </a:extLst>
          </p:cNvPr>
          <p:cNvSpPr txBox="1">
            <a:spLocks/>
          </p:cNvSpPr>
          <p:nvPr/>
        </p:nvSpPr>
        <p:spPr>
          <a:xfrm>
            <a:off x="2600364" y="4044503"/>
            <a:ext cx="3774829" cy="76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nb-NO" sz="1800" dirty="0"/>
              <a:t>Betim Cico </a:t>
            </a:r>
          </a:p>
          <a:p>
            <a:pPr marL="0" indent="0" algn="ctr">
              <a:spcBef>
                <a:spcPts val="0"/>
              </a:spcBef>
            </a:pPr>
            <a:r>
              <a:rPr lang="nb-NO" sz="1800" i="1" dirty="0"/>
              <a:t> bcico@gmail.com</a:t>
            </a:r>
          </a:p>
          <a:p>
            <a:pPr marL="0" indent="0">
              <a:spcBef>
                <a:spcPts val="0"/>
              </a:spcBef>
            </a:pPr>
            <a:r>
              <a:rPr lang="nb-NO" sz="1800" dirty="0"/>
              <a:t> </a:t>
            </a:r>
            <a:endParaRPr lang="nb-NO" dirty="0"/>
          </a:p>
          <a:p>
            <a:pPr marL="0" indent="0">
              <a:spcBef>
                <a:spcPts val="0"/>
              </a:spcBef>
            </a:pPr>
            <a:endParaRPr lang="nb-NO" dirty="0"/>
          </a:p>
          <a:p>
            <a:pPr marL="0" indent="0">
              <a:spcBef>
                <a:spcPts val="0"/>
              </a:spcBef>
            </a:pPr>
            <a:endParaRPr lang="nb-N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ACEE3B-A793-4444-9972-D10FC3DDC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4" y="4807736"/>
            <a:ext cx="4572000" cy="1127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4B2C17-8E44-4DD9-A636-BED87B076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295" y="4807737"/>
            <a:ext cx="3859868" cy="11276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2044F5-92AB-4446-AE1B-160EA46A72B9}"/>
              </a:ext>
            </a:extLst>
          </p:cNvPr>
          <p:cNvSpPr/>
          <p:nvPr/>
        </p:nvSpPr>
        <p:spPr>
          <a:xfrm rot="16200000">
            <a:off x="7025997" y="2507177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65F92"/>
                </a:solidFill>
                <a:latin typeface="Cambria" panose="02040503050406030204" pitchFamily="18" charset="0"/>
              </a:rPr>
              <a:t>MARDS VIENNA MEETING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6CB304-526E-4BB4-8FDD-1FE690D964E7}"/>
              </a:ext>
            </a:extLst>
          </p:cNvPr>
          <p:cNvSpPr/>
          <p:nvPr/>
        </p:nvSpPr>
        <p:spPr>
          <a:xfrm>
            <a:off x="3586181" y="5995519"/>
            <a:ext cx="2600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Date: </a:t>
            </a:r>
            <a:r>
              <a:rPr lang="en-US" dirty="0">
                <a:solidFill>
                  <a:srgbClr val="365F92"/>
                </a:solidFill>
                <a:latin typeface="Cambria" panose="02040503050406030204" pitchFamily="18" charset="0"/>
              </a:rPr>
              <a:t>11. 12.2019 – 12.12.2019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</a:rPr>
              <a:t>Place: Vienna, Austria</a:t>
            </a:r>
            <a:r>
              <a:rPr lang="en-US" dirty="0">
                <a:solidFill>
                  <a:srgbClr val="365F92"/>
                </a:solidFill>
                <a:latin typeface="Cambria" panose="02040503050406030204" pitchFamily="18" charset="0"/>
              </a:rPr>
              <a:t> </a:t>
            </a:r>
            <a:endParaRPr lang="en-US" dirty="0"/>
          </a:p>
        </p:txBody>
      </p:sp>
      <p:sp>
        <p:nvSpPr>
          <p:cNvPr id="8" name="Google Shape;51;p13">
            <a:extLst>
              <a:ext uri="{FF2B5EF4-FFF2-40B4-BE49-F238E27FC236}">
                <a16:creationId xmlns:a16="http://schemas.microsoft.com/office/drawing/2014/main" id="{116FEBF1-4D2D-4FCB-9231-9210183FBA63}"/>
              </a:ext>
            </a:extLst>
          </p:cNvPr>
          <p:cNvSpPr txBox="1">
            <a:spLocks/>
          </p:cNvSpPr>
          <p:nvPr/>
        </p:nvSpPr>
        <p:spPr>
          <a:xfrm>
            <a:off x="601578" y="2564295"/>
            <a:ext cx="7772399" cy="128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nb-NO" dirty="0"/>
              <a:t>REPORT of FIRST YEAR ACTIVITIES </a:t>
            </a:r>
          </a:p>
          <a:p>
            <a:pPr algn="ctr"/>
            <a:r>
              <a:rPr lang="nb-NO" dirty="0"/>
              <a:t>UMT </a:t>
            </a:r>
          </a:p>
          <a:p>
            <a:pPr algn="ctr"/>
            <a:r>
              <a:rPr lang="nb-NO" dirty="0"/>
              <a:t>TIRANA, ALBANIA</a:t>
            </a:r>
          </a:p>
          <a:p>
            <a:pPr marL="0" indent="0" algn="ctr">
              <a:spcBef>
                <a:spcPts val="0"/>
              </a:spcBef>
            </a:pPr>
            <a:r>
              <a:rPr lang="nb-NO" sz="1800" i="1" dirty="0"/>
              <a:t> </a:t>
            </a:r>
          </a:p>
          <a:p>
            <a:pPr marL="0" indent="0">
              <a:spcBef>
                <a:spcPts val="0"/>
              </a:spcBef>
            </a:pPr>
            <a:r>
              <a:rPr lang="nb-NO" sz="1800" dirty="0"/>
              <a:t> </a:t>
            </a:r>
            <a:endParaRPr lang="nb-NO" dirty="0"/>
          </a:p>
          <a:p>
            <a:pPr marL="0" indent="0">
              <a:spcBef>
                <a:spcPts val="0"/>
              </a:spcBef>
            </a:pPr>
            <a:endParaRPr lang="nb-NO" dirty="0"/>
          </a:p>
          <a:p>
            <a:pPr marL="0" indent="0">
              <a:spcBef>
                <a:spcPts val="0"/>
              </a:spcBef>
            </a:pPr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FEAB2F-16BD-4F49-8115-785EC84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31CD3-6DCB-4A46-BF74-1997DE70B9C7}" type="datetime1">
              <a:rPr lang="en-US" smtClean="0"/>
              <a:t>12/10/2019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1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desk with a computer on a table&#10;&#10;Description automatically generated">
            <a:extLst>
              <a:ext uri="{FF2B5EF4-FFF2-40B4-BE49-F238E27FC236}">
                <a16:creationId xmlns:a16="http://schemas.microsoft.com/office/drawing/2014/main" id="{A61D09B0-2B77-4244-A01B-38BA0C3F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264" y="985651"/>
            <a:ext cx="4572000" cy="3429000"/>
          </a:xfrm>
          <a:prstGeom prst="rect">
            <a:avLst/>
          </a:prstGeom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US" b="0" dirty="0"/>
            </a:br>
            <a:r>
              <a:rPr lang="en-US" b="0" dirty="0"/>
              <a:t> Report on Videoconference systems	</a:t>
            </a:r>
          </a:p>
        </p:txBody>
      </p:sp>
      <p:sp>
        <p:nvSpPr>
          <p:cNvPr id="6" name="Google Shape;71;p16">
            <a:extLst>
              <a:ext uri="{FF2B5EF4-FFF2-40B4-BE49-F238E27FC236}">
                <a16:creationId xmlns:a16="http://schemas.microsoft.com/office/drawing/2014/main" id="{A0C48641-3ABA-4F41-A4AC-D57AA2EB5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9736" y="1246910"/>
            <a:ext cx="8357064" cy="507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nb-NO" dirty="0">
                <a:uFillTx/>
              </a:rPr>
              <a:t>UMT :</a:t>
            </a: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nb-NO" dirty="0">
              <a:uFillTx/>
            </a:endParaRPr>
          </a:p>
        </p:txBody>
      </p:sp>
      <p:pic>
        <p:nvPicPr>
          <p:cNvPr id="3" name="Picture 2" descr="A person sitting at a desk in front of a window&#10;&#10;Description automatically generated">
            <a:extLst>
              <a:ext uri="{FF2B5EF4-FFF2-40B4-BE49-F238E27FC236}">
                <a16:creationId xmlns:a16="http://schemas.microsoft.com/office/drawing/2014/main" id="{C1295379-8FF2-4A82-9908-0C385162E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01" y="270015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9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 office with a desk and chair in a room&#10;&#10;Description automatically generated">
            <a:extLst>
              <a:ext uri="{FF2B5EF4-FFF2-40B4-BE49-F238E27FC236}">
                <a16:creationId xmlns:a16="http://schemas.microsoft.com/office/drawing/2014/main" id="{BEBBD77C-773C-43AA-899D-2B3D64F58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6" y="1762946"/>
            <a:ext cx="2827751" cy="3770334"/>
          </a:xfrm>
          <a:prstGeom prst="rect">
            <a:avLst/>
          </a:prstGeom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US" b="0" dirty="0"/>
            </a:br>
            <a:r>
              <a:rPr lang="en-US" b="0" dirty="0"/>
              <a:t> Report on Videoconference systems	</a:t>
            </a:r>
          </a:p>
        </p:txBody>
      </p:sp>
      <p:sp>
        <p:nvSpPr>
          <p:cNvPr id="6" name="Google Shape;71;p16">
            <a:extLst>
              <a:ext uri="{FF2B5EF4-FFF2-40B4-BE49-F238E27FC236}">
                <a16:creationId xmlns:a16="http://schemas.microsoft.com/office/drawing/2014/main" id="{A0C48641-3ABA-4F41-A4AC-D57AA2EB5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9736" y="1246910"/>
            <a:ext cx="8357064" cy="507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nb-NO" dirty="0">
                <a:uFillTx/>
              </a:rPr>
              <a:t>UMT :</a:t>
            </a: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nb-NO" dirty="0">
              <a:uFillTx/>
            </a:endParaRP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5468ADBB-AE25-4FA4-8659-F58B2BC86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506" y="973285"/>
            <a:ext cx="4012243" cy="5349657"/>
          </a:xfrm>
          <a:prstGeom prst="rect">
            <a:avLst/>
          </a:prstGeom>
        </p:spPr>
      </p:pic>
      <p:pic>
        <p:nvPicPr>
          <p:cNvPr id="8" name="Picture 7" descr="A desktop computer sitting on top of a desk&#10;&#10;Description automatically generated">
            <a:extLst>
              <a:ext uri="{FF2B5EF4-FFF2-40B4-BE49-F238E27FC236}">
                <a16:creationId xmlns:a16="http://schemas.microsoft.com/office/drawing/2014/main" id="{2932A37C-A517-4F56-BC22-404F0A649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427" y="3429000"/>
            <a:ext cx="2168068" cy="28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3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b-NO" dirty="0">
                <a:uFillTx/>
              </a:rPr>
              <a:t>Workshop in Tirana</a:t>
            </a:r>
            <a:endParaRPr dirty="0">
              <a:uFillTx/>
            </a:endParaRPr>
          </a:p>
        </p:txBody>
      </p:sp>
      <p:sp>
        <p:nvSpPr>
          <p:cNvPr id="6" name="Google Shape;71;p16">
            <a:extLst>
              <a:ext uri="{FF2B5EF4-FFF2-40B4-BE49-F238E27FC236}">
                <a16:creationId xmlns:a16="http://schemas.microsoft.com/office/drawing/2014/main" id="{A0C48641-3ABA-4F41-A4AC-D57AA2EB5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7861" y="1264978"/>
            <a:ext cx="8229600" cy="517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Workshop in Tirana(September 22-23) , hosted by UMT</a:t>
            </a:r>
          </a:p>
          <a:p>
            <a:pPr marL="114300" lvl="0" indent="0">
              <a:buNone/>
            </a:pPr>
            <a:r>
              <a:rPr lang="en-US" dirty="0"/>
              <a:t>Participants : around 20 persons from all 6 Albanian partners and 2 from Montenegro. </a:t>
            </a:r>
          </a:p>
          <a:p>
            <a:pPr marL="114300" lvl="0" indent="0">
              <a:buNone/>
            </a:pPr>
            <a:r>
              <a:rPr lang="en-US" dirty="0"/>
              <a:t>From UMT participated 6 members: Arjan Cuka - Administrator of UMT, Prof. Betim Cico, Prof. Nikola </a:t>
            </a:r>
            <a:r>
              <a:rPr lang="en-US" dirty="0" err="1"/>
              <a:t>Civici</a:t>
            </a:r>
            <a:r>
              <a:rPr lang="en-US" dirty="0"/>
              <a:t>- Vice Rector. Prof. </a:t>
            </a:r>
            <a:r>
              <a:rPr lang="en-US" dirty="0" err="1"/>
              <a:t>Ozcan</a:t>
            </a:r>
            <a:r>
              <a:rPr lang="en-US" dirty="0"/>
              <a:t> </a:t>
            </a:r>
            <a:r>
              <a:rPr lang="en-US" dirty="0" err="1"/>
              <a:t>Asilkan</a:t>
            </a:r>
            <a:r>
              <a:rPr lang="en-US" dirty="0"/>
              <a:t> Dean, Ms. Elvis </a:t>
            </a:r>
            <a:r>
              <a:rPr lang="en-US" dirty="0" err="1"/>
              <a:t>Hazizi</a:t>
            </a:r>
            <a:r>
              <a:rPr lang="en-US" dirty="0"/>
              <a:t>, Finance officer of the project.</a:t>
            </a:r>
          </a:p>
          <a:p>
            <a:pPr marL="114300" lvl="0" indent="0">
              <a:buNone/>
            </a:pPr>
            <a:r>
              <a:rPr lang="en-US" dirty="0"/>
              <a:t>-The progress of cooperation between Albanian partners and MASR-related problems.</a:t>
            </a:r>
          </a:p>
          <a:p>
            <a:pPr marL="114300" lvl="0" indent="0">
              <a:buNone/>
            </a:pPr>
            <a:r>
              <a:rPr lang="en-US" dirty="0"/>
              <a:t>-During this meeting, many important issues were discussed, especially opening of doctoral studies by MASR.</a:t>
            </a:r>
            <a:endParaRPr lang="nb-NO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479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29736" y="274638"/>
            <a:ext cx="881426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US" b="0" dirty="0"/>
            </a:br>
            <a:r>
              <a:rPr lang="en-US" b="0" dirty="0"/>
              <a:t> </a:t>
            </a:r>
            <a:r>
              <a:rPr lang="en-US" sz="3400" b="0" dirty="0"/>
              <a:t>Local event for dissemination of the project 	</a:t>
            </a:r>
          </a:p>
        </p:txBody>
      </p:sp>
      <p:sp>
        <p:nvSpPr>
          <p:cNvPr id="6" name="Google Shape;71;p16">
            <a:extLst>
              <a:ext uri="{FF2B5EF4-FFF2-40B4-BE49-F238E27FC236}">
                <a16:creationId xmlns:a16="http://schemas.microsoft.com/office/drawing/2014/main" id="{A0C48641-3ABA-4F41-A4AC-D57AA2EB5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9736" y="1549986"/>
            <a:ext cx="8229600" cy="477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US" dirty="0"/>
              <a:t>UMT</a:t>
            </a:r>
          </a:p>
          <a:p>
            <a:pPr lvl="0"/>
            <a:r>
              <a:rPr lang="en-GB" dirty="0"/>
              <a:t>Design and printed A4 (50 pieces) and A1(20) posters before the Kick of meeting.</a:t>
            </a:r>
          </a:p>
          <a:p>
            <a:pPr lvl="0"/>
            <a:r>
              <a:rPr lang="en-GB" dirty="0"/>
              <a:t>February 2019 – Presentation of the project in front of the staff and students</a:t>
            </a:r>
          </a:p>
          <a:p>
            <a:pPr lvl="0"/>
            <a:r>
              <a:rPr lang="en-GB" dirty="0"/>
              <a:t>Postpone the 30 minutes program in ART.</a:t>
            </a:r>
          </a:p>
          <a:p>
            <a:pPr lvl="0"/>
            <a:r>
              <a:rPr lang="en-GB" dirty="0"/>
              <a:t>It was plan for December 3.</a:t>
            </a:r>
          </a:p>
        </p:txBody>
      </p:sp>
    </p:spTree>
    <p:extLst>
      <p:ext uri="{BB962C8B-B14F-4D97-AF65-F5344CB8AC3E}">
        <p14:creationId xmlns:p14="http://schemas.microsoft.com/office/powerpoint/2010/main" val="39800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600"/>
            </a:pPr>
            <a:r>
              <a:rPr lang="en-US" sz="3200" b="0" dirty="0"/>
              <a:t>Local event for dissemination of the project</a:t>
            </a:r>
            <a:endParaRPr sz="3200" dirty="0">
              <a:uFillTx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3F44F4B-9364-4D50-B929-4783AF86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" y="4546758"/>
            <a:ext cx="30194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C3F0071A-08FE-45B4-B2CF-381AD2D0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" y="1477417"/>
            <a:ext cx="2990850" cy="245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171DC29E-A75A-48DF-BA39-41DF204D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7" y="1749074"/>
            <a:ext cx="30194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4381E73-F136-4402-B0BB-8CE5AB88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94552"/>
            <a:ext cx="30194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19F0E902-D9A4-45E3-A6DB-ECA614E9E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739" y="1697922"/>
            <a:ext cx="3038475" cy="401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0784B01-E259-4F72-82EB-745640BF4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C5BCD9D-5E1D-4482-9A94-3C64173CB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52C9780-5383-452E-81C4-B7760E61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0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48E7754-1814-415A-9BC5-1DCD936A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1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69055D19-7625-4C78-AE39-8D44F720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01" y="2176278"/>
            <a:ext cx="2993099" cy="260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3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4687800" y="2626795"/>
            <a:ext cx="445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o-NO" dirty="0" err="1"/>
              <a:t>Thank</a:t>
            </a:r>
            <a:r>
              <a:rPr lang="no-NO" dirty="0"/>
              <a:t> </a:t>
            </a:r>
            <a:r>
              <a:rPr lang="no-NO" dirty="0" err="1"/>
              <a:t>you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o-NO" dirty="0"/>
              <a:t>Questions?</a:t>
            </a:r>
            <a:endParaRPr dirty="0"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604140" y="2626795"/>
            <a:ext cx="4911028" cy="103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br>
              <a:rPr lang="nb-NO" sz="2200" dirty="0"/>
            </a:b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96931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270056"/>
            <a:ext cx="8229600" cy="926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dirty="0">
                <a:uFillTx/>
              </a:rPr>
              <a:t>ACTIVITIES OF UMT</a:t>
            </a:r>
            <a:endParaRPr dirty="0">
              <a:uFillTx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30869" y="1196476"/>
            <a:ext cx="7291137" cy="53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in:</a:t>
            </a:r>
          </a:p>
          <a:p>
            <a:pPr marL="114300" indent="0" algn="just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Kick of Meeting - Podgorica, Montenegro</a:t>
            </a:r>
          </a:p>
          <a:p>
            <a:pPr lvl="0"/>
            <a:r>
              <a:rPr lang="it-IT" dirty="0"/>
              <a:t>Participants from UMT:</a:t>
            </a:r>
          </a:p>
          <a:p>
            <a:pPr marL="114300" lvl="0" indent="0">
              <a:buNone/>
            </a:pPr>
            <a:r>
              <a:rPr lang="it-IT" dirty="0"/>
              <a:t>  		Arjan Cuka - administrator of UMT</a:t>
            </a:r>
            <a:endParaRPr lang="en-US" dirty="0"/>
          </a:p>
          <a:p>
            <a:pPr marL="1485900" lvl="3" indent="0">
              <a:buNone/>
            </a:pPr>
            <a:r>
              <a:rPr lang="it-IT" dirty="0"/>
              <a:t>	</a:t>
            </a:r>
            <a:r>
              <a:rPr lang="it-IT" sz="2400" dirty="0"/>
              <a:t>Prof. Betim Cico</a:t>
            </a:r>
            <a:endParaRPr lang="en-US" sz="2400" dirty="0"/>
          </a:p>
          <a:p>
            <a:pPr marL="114300" lvl="0" indent="0">
              <a:buNone/>
            </a:pPr>
            <a:r>
              <a:rPr lang="it-IT" dirty="0"/>
              <a:t>		Erida Elmazi</a:t>
            </a:r>
          </a:p>
          <a:p>
            <a:pPr marL="114300" lvl="0" indent="0">
              <a:buNone/>
            </a:pPr>
            <a:r>
              <a:rPr lang="it-IT" dirty="0"/>
              <a:t> </a:t>
            </a:r>
            <a:endParaRPr lang="en-US" dirty="0"/>
          </a:p>
          <a:p>
            <a:pPr lvl="0"/>
            <a:r>
              <a:rPr lang="it-IT" dirty="0"/>
              <a:t>Kotor Meeting (29 Prill 2019),Montenegro.  Participants from UMT:</a:t>
            </a:r>
          </a:p>
          <a:p>
            <a:pPr marL="114300" lvl="0" indent="0">
              <a:buNone/>
            </a:pPr>
            <a:r>
              <a:rPr lang="it-IT" dirty="0"/>
              <a:t>  		</a:t>
            </a:r>
            <a:r>
              <a:rPr lang="it-IT" sz="2400" dirty="0"/>
              <a:t>Prof. Betim Cico</a:t>
            </a:r>
          </a:p>
          <a:p>
            <a:pPr marL="114300" lvl="0" indent="0">
              <a:buNone/>
            </a:pPr>
            <a:r>
              <a:rPr lang="it-IT" dirty="0"/>
              <a:t>   Contribution: 2 fullfiled questionnaire for 2 reports</a:t>
            </a:r>
            <a:endParaRPr lang="en-US" sz="2400" dirty="0"/>
          </a:p>
          <a:p>
            <a:pPr marL="114300" lvl="0" indent="0">
              <a:buNone/>
            </a:pPr>
            <a:r>
              <a:rPr lang="it-IT" dirty="0"/>
              <a:t>	During the period of March - April	</a:t>
            </a:r>
            <a:endParaRPr lang="en-US" dirty="0"/>
          </a:p>
          <a:p>
            <a:pPr lvl="0"/>
            <a:endParaRPr lang="en-US" dirty="0"/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BEA6B-0BAC-425B-8676-5618CEBC8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06" y="270056"/>
            <a:ext cx="2514600" cy="55506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628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600"/>
            </a:pPr>
            <a:r>
              <a:rPr lang="en-US" dirty="0"/>
              <a:t>ACTIVITIES OF UMT</a:t>
            </a:r>
            <a:endParaRPr dirty="0">
              <a:uFillTx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30869" y="1196476"/>
            <a:ext cx="7291137" cy="53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800" dirty="0"/>
              <a:t>Report on the State-of-art in Doctoral Education in Montenegro and Albania and Comparison with EU Practices.</a:t>
            </a:r>
          </a:p>
          <a:p>
            <a:r>
              <a:rPr lang="it-IT" sz="2800" dirty="0"/>
              <a:t>Report on Funding the Doctoral studies in Montenegro and Albania.</a:t>
            </a:r>
          </a:p>
          <a:p>
            <a:r>
              <a:rPr lang="it-IT" sz="2800" dirty="0"/>
              <a:t>Preparing comments about the reports.</a:t>
            </a:r>
          </a:p>
          <a:p>
            <a:r>
              <a:rPr lang="it-IT" sz="2800" dirty="0"/>
              <a:t>Active discution in Kotor meeting for both reports.</a:t>
            </a:r>
          </a:p>
          <a:p>
            <a:r>
              <a:rPr lang="it-IT" sz="2800" dirty="0"/>
              <a:t>Presentation about both problems related with Albania </a:t>
            </a:r>
            <a:endParaRPr lang="en-US" sz="2800" dirty="0"/>
          </a:p>
          <a:p>
            <a:pPr algn="just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BEA6B-0BAC-425B-8676-5618CEBC8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06" y="286022"/>
            <a:ext cx="2514600" cy="55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5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628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600"/>
            </a:pPr>
            <a:r>
              <a:rPr lang="en-US" dirty="0"/>
              <a:t>Staff Training for PhD studies</a:t>
            </a:r>
            <a:endParaRPr dirty="0">
              <a:uFillTx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30869" y="1196476"/>
            <a:ext cx="7291137" cy="53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it-IT" dirty="0"/>
              <a:t>1.	MARDS Training in Vienna on „Professional 	Management of Doctoral Studies“ from 25 – 	28 June 2019. </a:t>
            </a:r>
          </a:p>
          <a:p>
            <a:pPr lvl="0"/>
            <a:r>
              <a:rPr lang="it-IT" dirty="0"/>
              <a:t>Participants from UMT:</a:t>
            </a:r>
          </a:p>
          <a:p>
            <a:pPr marL="114300" lvl="0" indent="0">
              <a:buNone/>
            </a:pPr>
            <a:r>
              <a:rPr lang="it-IT" dirty="0"/>
              <a:t>	1. Prof. Niko Civici zv. Rektor of UMT </a:t>
            </a:r>
          </a:p>
          <a:p>
            <a:pPr marL="114300" lvl="0" indent="0">
              <a:buNone/>
            </a:pPr>
            <a:r>
              <a:rPr lang="it-IT" dirty="0"/>
              <a:t>	( for health reason did not partipate)</a:t>
            </a:r>
          </a:p>
          <a:p>
            <a:pPr marL="114300" lvl="0" indent="0">
              <a:buNone/>
            </a:pPr>
            <a:r>
              <a:rPr lang="it-IT" dirty="0"/>
              <a:t>	2. Ornela Lina.</a:t>
            </a:r>
            <a:endParaRPr lang="en-US" dirty="0"/>
          </a:p>
          <a:p>
            <a:pPr marL="114300" indent="0" algn="just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dirty="0"/>
              <a:t>MARDS Workshop in Dubrovnik (on Professionalization of Ph.D. supervision.</a:t>
            </a:r>
            <a:endParaRPr lang="en-US" dirty="0"/>
          </a:p>
          <a:p>
            <a:pPr lvl="0"/>
            <a:r>
              <a:rPr lang="it-IT" dirty="0"/>
              <a:t>Participants from UMT:</a:t>
            </a:r>
          </a:p>
          <a:p>
            <a:pPr marL="114300" lvl="0" indent="0">
              <a:buNone/>
            </a:pPr>
            <a:r>
              <a:rPr lang="it-IT" dirty="0"/>
              <a:t>	1. Dr. Elton Domnori, </a:t>
            </a:r>
          </a:p>
          <a:p>
            <a:pPr marL="114300" lvl="0" indent="0">
              <a:buNone/>
            </a:pPr>
            <a:r>
              <a:rPr lang="it-IT" dirty="0"/>
              <a:t>	2. Dritan Osman(5-6 September 2019) ( for   	    health reason did not partipate)</a:t>
            </a:r>
          </a:p>
          <a:p>
            <a:pPr marL="114300" indent="0">
              <a:buNone/>
            </a:pPr>
            <a:r>
              <a:rPr lang="it-IT" dirty="0"/>
              <a:t>. </a:t>
            </a:r>
            <a:endParaRPr lang="en-US" dirty="0"/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BEA6B-0BAC-425B-8676-5618CEBC8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06" y="235918"/>
            <a:ext cx="2514600" cy="55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628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600"/>
            </a:pPr>
            <a:r>
              <a:rPr lang="en-US" dirty="0"/>
              <a:t>Staff Training for PhD studies</a:t>
            </a:r>
            <a:endParaRPr dirty="0">
              <a:uFillTx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30869" y="1196476"/>
            <a:ext cx="7291137" cy="53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en-US" dirty="0"/>
              <a:t>3. The 3rd MARDS Training of academic and professional staff on EU practices of doctoral education: Collaborative Doctoral </a:t>
            </a:r>
            <a:r>
              <a:rPr lang="en-US" dirty="0" err="1"/>
              <a:t>Programmes</a:t>
            </a:r>
            <a:r>
              <a:rPr lang="en-US" dirty="0"/>
              <a:t>”  take place in </a:t>
            </a:r>
            <a:r>
              <a:rPr lang="en-US" dirty="0" err="1"/>
              <a:t>Banska</a:t>
            </a:r>
            <a:r>
              <a:rPr lang="en-US" dirty="0"/>
              <a:t> </a:t>
            </a:r>
            <a:r>
              <a:rPr lang="en-US" dirty="0" err="1"/>
              <a:t>Bystrica</a:t>
            </a:r>
            <a:r>
              <a:rPr lang="en-US" dirty="0"/>
              <a:t>, Slovakia, from 2 – 5 October 2019). </a:t>
            </a:r>
          </a:p>
          <a:p>
            <a:pPr marL="114300" lvl="0" indent="0">
              <a:buNone/>
            </a:pPr>
            <a:r>
              <a:rPr lang="it-IT" dirty="0"/>
              <a:t>Participants from UMT:</a:t>
            </a:r>
          </a:p>
          <a:p>
            <a:pPr marL="114300" lvl="0" indent="0">
              <a:buNone/>
            </a:pPr>
            <a:r>
              <a:rPr lang="it-IT" dirty="0"/>
              <a:t>	1. Prof. Niko Civici zv. Rektor of UMT </a:t>
            </a:r>
          </a:p>
          <a:p>
            <a:pPr marL="114300" lvl="0" indent="0">
              <a:buNone/>
            </a:pPr>
            <a:r>
              <a:rPr lang="it-IT" dirty="0"/>
              <a:t>	2. </a:t>
            </a:r>
            <a:r>
              <a:rPr lang="en-US" dirty="0"/>
              <a:t>Prof. Betim Cico</a:t>
            </a:r>
          </a:p>
          <a:p>
            <a:pPr marL="114300" lvl="0" indent="0">
              <a:buNone/>
            </a:pPr>
            <a:endParaRPr lang="en-US" dirty="0"/>
          </a:p>
          <a:p>
            <a:pPr marL="114300" lvl="0" indent="0">
              <a:buNone/>
            </a:pPr>
            <a:r>
              <a:rPr lang="en-US" dirty="0"/>
              <a:t>4. The 4th MARDS Training of academic and professional staff on “Quality Assurance of Doctoral Studies”, Maribor, Slovenia, from 7 – 8 November 2019). </a:t>
            </a:r>
            <a:endParaRPr dirty="0"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BEA6B-0BAC-425B-8676-5618CEBC8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706" y="286022"/>
            <a:ext cx="2514600" cy="55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7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628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600"/>
            </a:pPr>
            <a:r>
              <a:rPr lang="en-US" dirty="0"/>
              <a:t>Staff Training for PhD studies</a:t>
            </a:r>
            <a:endParaRPr dirty="0">
              <a:uFillTx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30869" y="1196476"/>
            <a:ext cx="7291137" cy="53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it-IT" dirty="0"/>
              <a:t>Participants from UMT:</a:t>
            </a:r>
          </a:p>
          <a:p>
            <a:pPr marL="114300" lvl="0" indent="0">
              <a:buNone/>
            </a:pPr>
            <a:r>
              <a:rPr lang="it-IT" dirty="0"/>
              <a:t>	1. </a:t>
            </a:r>
            <a:r>
              <a:rPr lang="en-US" dirty="0"/>
              <a:t>Prof. Betim Cico,</a:t>
            </a:r>
          </a:p>
          <a:p>
            <a:pPr marL="114300" lvl="0" indent="0">
              <a:buNone/>
            </a:pPr>
            <a:r>
              <a:rPr lang="en-US" dirty="0"/>
              <a:t> 	 2. Prof. Niko </a:t>
            </a:r>
            <a:r>
              <a:rPr lang="en-US" dirty="0" err="1"/>
              <a:t>Civici</a:t>
            </a:r>
            <a:r>
              <a:rPr lang="en-US" dirty="0"/>
              <a:t> vice rector, </a:t>
            </a:r>
          </a:p>
          <a:p>
            <a:pPr marL="114300" lvl="0" indent="0">
              <a:buNone/>
            </a:pPr>
            <a:r>
              <a:rPr lang="en-US" dirty="0"/>
              <a:t>	 3. Emre </a:t>
            </a:r>
            <a:r>
              <a:rPr lang="en-US" dirty="0" err="1"/>
              <a:t>Cecen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algn="just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marL="569912" indent="-457200" algn="just">
              <a:buAutoNum type="arabicPeriod"/>
              <a:tabLst>
                <a:tab pos="463550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staff training and workshops were organized in very good way.</a:t>
            </a:r>
          </a:p>
          <a:p>
            <a:pPr marL="569912" indent="-457200" algn="just">
              <a:buAutoNum type="arabicPeriod"/>
              <a:tabLst>
                <a:tab pos="463550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very fruitful and fulfil all the request of our staff members.</a:t>
            </a:r>
          </a:p>
          <a:p>
            <a:pPr marL="569912" indent="-457200" algn="just">
              <a:buAutoNum type="arabicPeriod"/>
              <a:tabLst>
                <a:tab pos="463550" algn="l"/>
              </a:tabLs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January and February 2019 UMT is going to organize some workshops in UMT based on staff training workshops in frame of project. </a:t>
            </a:r>
          </a:p>
          <a:p>
            <a:pPr marL="114300" indent="0" algn="just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uFillTx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BEA6B-0BAC-425B-8676-5618CEBC8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531" y="874746"/>
            <a:ext cx="2514600" cy="55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nb-NO" dirty="0">
                <a:uFillTx/>
              </a:rPr>
              <a:t>Other Activities</a:t>
            </a:r>
            <a:endParaRPr dirty="0">
              <a:uFillTx/>
            </a:endParaRPr>
          </a:p>
        </p:txBody>
      </p:sp>
      <p:sp>
        <p:nvSpPr>
          <p:cNvPr id="6" name="Google Shape;71;p16">
            <a:extLst>
              <a:ext uri="{FF2B5EF4-FFF2-40B4-BE49-F238E27FC236}">
                <a16:creationId xmlns:a16="http://schemas.microsoft.com/office/drawing/2014/main" id="{A0C48641-3ABA-4F41-A4AC-D57AA2EB5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9736" y="1549986"/>
            <a:ext cx="8229600" cy="4772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b-NO" dirty="0">
                <a:uFillTx/>
              </a:rPr>
              <a:t>Preparation part of Curricula and 4 syllabuses for IT based courses </a:t>
            </a: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b-NO" dirty="0"/>
              <a:t>Period: </a:t>
            </a:r>
            <a:r>
              <a:rPr lang="en-US" dirty="0"/>
              <a:t>September – November</a:t>
            </a: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Working group:</a:t>
            </a:r>
          </a:p>
          <a:p>
            <a:r>
              <a:rPr lang="en-GB" dirty="0"/>
              <a:t>Prof. Betim Cico</a:t>
            </a:r>
            <a:endParaRPr lang="en-US" dirty="0"/>
          </a:p>
          <a:p>
            <a:r>
              <a:rPr lang="en-GB" dirty="0"/>
              <a:t>Prof </a:t>
            </a:r>
            <a:r>
              <a:rPr lang="en-GB" dirty="0" err="1"/>
              <a:t>Ozcan</a:t>
            </a:r>
            <a:r>
              <a:rPr lang="en-GB" dirty="0"/>
              <a:t> </a:t>
            </a:r>
            <a:r>
              <a:rPr lang="en-GB" dirty="0" err="1"/>
              <a:t>Asilkan</a:t>
            </a:r>
            <a:endParaRPr lang="en-US" dirty="0"/>
          </a:p>
          <a:p>
            <a:r>
              <a:rPr lang="en-GB" dirty="0" err="1"/>
              <a:t>Dr.</a:t>
            </a:r>
            <a:r>
              <a:rPr lang="en-GB" dirty="0"/>
              <a:t> Elton </a:t>
            </a:r>
            <a:r>
              <a:rPr lang="en-GB" dirty="0" err="1"/>
              <a:t>Domnori</a:t>
            </a:r>
            <a:r>
              <a:rPr lang="en-GB" dirty="0"/>
              <a:t>. </a:t>
            </a:r>
            <a:endParaRPr lang="en-US" dirty="0"/>
          </a:p>
          <a:p>
            <a:pPr marL="342900" indent="-190500">
              <a:spcBef>
                <a:spcPts val="0"/>
              </a:spcBef>
              <a:buSzPts val="2400"/>
              <a:buNone/>
            </a:pPr>
            <a:r>
              <a:rPr lang="nb-NO" dirty="0">
                <a:uFillTx/>
              </a:rPr>
              <a:t>The draft idea was prepared for the presantation in </a:t>
            </a:r>
            <a:r>
              <a:rPr lang="en-US" dirty="0"/>
              <a:t>the 3rd MARDS Training of academic and professional staff on “EU practices of doctoral education: Collaborative Doctoral </a:t>
            </a:r>
            <a:r>
              <a:rPr lang="en-US" dirty="0" err="1"/>
              <a:t>Programmes</a:t>
            </a:r>
            <a:r>
              <a:rPr lang="en-US" dirty="0"/>
              <a:t>”  take place in </a:t>
            </a:r>
            <a:r>
              <a:rPr lang="en-US" dirty="0" err="1"/>
              <a:t>Banska</a:t>
            </a:r>
            <a:r>
              <a:rPr lang="en-US" dirty="0"/>
              <a:t> </a:t>
            </a:r>
            <a:r>
              <a:rPr lang="en-US" dirty="0" err="1"/>
              <a:t>Bystrica</a:t>
            </a:r>
            <a:r>
              <a:rPr lang="en-US" dirty="0"/>
              <a:t>, Slovakia, from 2 – 5 October 2019). </a:t>
            </a: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nb-NO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6106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US" b="0" dirty="0"/>
            </a:br>
            <a:r>
              <a:rPr lang="en-US" b="0" dirty="0"/>
              <a:t> Report on Videoconference systems	</a:t>
            </a:r>
          </a:p>
        </p:txBody>
      </p:sp>
      <p:sp>
        <p:nvSpPr>
          <p:cNvPr id="6" name="Google Shape;71;p16">
            <a:extLst>
              <a:ext uri="{FF2B5EF4-FFF2-40B4-BE49-F238E27FC236}">
                <a16:creationId xmlns:a16="http://schemas.microsoft.com/office/drawing/2014/main" id="{A0C48641-3ABA-4F41-A4AC-D57AA2EB5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9736" y="1246910"/>
            <a:ext cx="8357064" cy="507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nb-NO" dirty="0">
                <a:uFillTx/>
              </a:rPr>
              <a:t>UMT :</a:t>
            </a:r>
          </a:p>
          <a:p>
            <a:pPr marL="114300" lvl="0" indent="0">
              <a:buNone/>
            </a:pPr>
            <a:r>
              <a:rPr lang="nb-NO" dirty="0"/>
              <a:t>Period : June - September </a:t>
            </a:r>
          </a:p>
          <a:p>
            <a:pPr marL="114300" lvl="0" indent="0">
              <a:buNone/>
            </a:pPr>
            <a:r>
              <a:rPr lang="nb-NO" dirty="0"/>
              <a:t>	     updated list of equipments together with 		      coordinator of the project and aprovement from 	      Bruksell.</a:t>
            </a:r>
          </a:p>
          <a:p>
            <a:pPr marL="114300" lvl="0" indent="0">
              <a:buNone/>
            </a:pPr>
            <a:r>
              <a:rPr lang="nb-NO" dirty="0">
                <a:uFillTx/>
              </a:rPr>
              <a:t> 	    </a:t>
            </a:r>
            <a:r>
              <a:rPr lang="en-US" dirty="0"/>
              <a:t>September – November. </a:t>
            </a:r>
          </a:p>
          <a:p>
            <a:pPr marL="114300" indent="0">
              <a:buNone/>
            </a:pPr>
            <a:r>
              <a:rPr lang="en-US" dirty="0"/>
              <a:t>	    All the procedures for videoconference system. 	    System is ready in  Metropolitan University to be 	     installed.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b-NO" dirty="0">
                <a:uFillTx/>
              </a:rPr>
              <a:t>For the first-year one-page report for equipent in Albanian universities are missing half page information from UNISH, PUT and UV.</a:t>
            </a: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nb-NO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956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11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br>
              <a:rPr lang="en-US" b="0" dirty="0"/>
            </a:br>
            <a:r>
              <a:rPr lang="en-US" b="0" dirty="0"/>
              <a:t> Report on Videoconference systems	</a:t>
            </a:r>
          </a:p>
        </p:txBody>
      </p:sp>
      <p:sp>
        <p:nvSpPr>
          <p:cNvPr id="6" name="Google Shape;71;p16">
            <a:extLst>
              <a:ext uri="{FF2B5EF4-FFF2-40B4-BE49-F238E27FC236}">
                <a16:creationId xmlns:a16="http://schemas.microsoft.com/office/drawing/2014/main" id="{A0C48641-3ABA-4F41-A4AC-D57AA2EB5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29736" y="1246910"/>
            <a:ext cx="8357064" cy="507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nb-NO" dirty="0">
                <a:uFillTx/>
              </a:rPr>
              <a:t>UMT :</a:t>
            </a:r>
          </a:p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nb-NO" dirty="0">
              <a:uFillTx/>
            </a:endParaRPr>
          </a:p>
        </p:txBody>
      </p:sp>
      <p:pic>
        <p:nvPicPr>
          <p:cNvPr id="5" name="Picture 4" descr="A close up of a box&#10;&#10;Description automatically generated">
            <a:extLst>
              <a:ext uri="{FF2B5EF4-FFF2-40B4-BE49-F238E27FC236}">
                <a16:creationId xmlns:a16="http://schemas.microsoft.com/office/drawing/2014/main" id="{69B5F8CB-FE5C-4E3D-9282-2893F3F71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04" y="1246910"/>
            <a:ext cx="2630381" cy="4672208"/>
          </a:xfrm>
          <a:prstGeom prst="rect">
            <a:avLst/>
          </a:prstGeom>
        </p:spPr>
      </p:pic>
      <p:pic>
        <p:nvPicPr>
          <p:cNvPr id="8" name="Picture 7" descr="A picture containing table, box, sitting, refrigerator&#10;&#10;Description automatically generated">
            <a:extLst>
              <a:ext uri="{FF2B5EF4-FFF2-40B4-BE49-F238E27FC236}">
                <a16:creationId xmlns:a16="http://schemas.microsoft.com/office/drawing/2014/main" id="{D48CCF8B-F4FD-4A8A-9A3E-6DD920BEF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989" y="1974915"/>
            <a:ext cx="2751807" cy="383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4974</TotalTime>
  <Words>830</Words>
  <Application>Microsoft Office PowerPoint</Application>
  <PresentationFormat>On-screen Show (4:3)</PresentationFormat>
  <Paragraphs>106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Myriad Pro</vt:lpstr>
      <vt:lpstr>Office-tema</vt:lpstr>
      <vt:lpstr>3_Custom Design</vt:lpstr>
      <vt:lpstr>4_Office-tema</vt:lpstr>
      <vt:lpstr>3_Office-tema</vt:lpstr>
      <vt:lpstr>PowerPoint Presentation</vt:lpstr>
      <vt:lpstr>ACTIVITIES OF UMT</vt:lpstr>
      <vt:lpstr>ACTIVITIES OF UMT</vt:lpstr>
      <vt:lpstr>Staff Training for PhD studies</vt:lpstr>
      <vt:lpstr>Staff Training for PhD studies</vt:lpstr>
      <vt:lpstr>Staff Training for PhD studies</vt:lpstr>
      <vt:lpstr>Other Activities</vt:lpstr>
      <vt:lpstr>  Report on Videoconference systems </vt:lpstr>
      <vt:lpstr>  Report on Videoconference systems </vt:lpstr>
      <vt:lpstr>  Report on Videoconference systems </vt:lpstr>
      <vt:lpstr>  Report on Videoconference systems </vt:lpstr>
      <vt:lpstr>Workshop in Tirana</vt:lpstr>
      <vt:lpstr>  Local event for dissemination of the project  </vt:lpstr>
      <vt:lpstr>Local event for dissemination of the project</vt:lpstr>
      <vt:lpstr>Thank you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Aligning Industry Training and Incubators with Learning Outcomes in Software Engineering Capstone Courses</dc:title>
  <dc:creator>User</dc:creator>
  <cp:lastModifiedBy>Betim Cico</cp:lastModifiedBy>
  <cp:revision>73</cp:revision>
  <dcterms:modified xsi:type="dcterms:W3CDTF">2019-12-11T09:02:14Z</dcterms:modified>
</cp:coreProperties>
</file>